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265" r:id="rId3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E68C"/>
    <a:srgbClr val="FF7B66"/>
    <a:srgbClr val="FF6B57"/>
    <a:srgbClr val="BCE4FA"/>
    <a:srgbClr val="FF3219"/>
    <a:srgbClr val="FD6959"/>
    <a:srgbClr val="FD7D6F"/>
    <a:srgbClr val="9ED8F8"/>
    <a:srgbClr val="F9E5C7"/>
    <a:srgbClr val="F5D6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93" d="100"/>
          <a:sy n="93" d="100"/>
        </p:scale>
        <p:origin x="81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216352-8D2F-4E70-BC01-D0BD620CD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9A718BC-2B55-4BD3-A0F7-398DEA935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E5E94E-0B83-4187-A09C-2266B80B3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7DDD-8B74-46C0-AB1B-D2C82F07EA03}" type="datetimeFigureOut">
              <a:rPr lang="de-DE" smtClean="0"/>
              <a:pPr/>
              <a:t>22.05.21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C87582-6666-4DD2-B4D0-3F52FC040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2946CC-4BAD-451D-BD60-5A2D5F399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6D3D-B4ED-4008-B6B2-A1209C9DF74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48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B4DC64-F09E-4B1C-90C6-415116002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E26958-EDD3-4401-8BC5-F47BC83EFB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70A95B-6B2C-43E5-95A6-CA04CEFDC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7DDD-8B74-46C0-AB1B-D2C82F07EA03}" type="datetimeFigureOut">
              <a:rPr lang="de-DE" smtClean="0"/>
              <a:pPr/>
              <a:t>22.05.21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796A8E-FE9E-412E-BF1F-00654E191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B22DF2-25C8-4519-8809-FF02B5677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6D3D-B4ED-4008-B6B2-A1209C9DF74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068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ED97E7A-DCA8-4AF7-A75A-412A640F35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B111C5C-1BB0-4691-BDFA-C879FC04A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AA292C-46E8-482B-93DB-95916933F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7DDD-8B74-46C0-AB1B-D2C82F07EA03}" type="datetimeFigureOut">
              <a:rPr lang="de-DE" smtClean="0"/>
              <a:pPr/>
              <a:t>22.05.21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BC1266-4F96-47C7-AC16-EEBFF63EE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653567-9FCC-46BE-B7C8-4657BF0EE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6D3D-B4ED-4008-B6B2-A1209C9DF74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362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E0430A-1AE7-421B-A9D7-B29BDDF2A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29CA72-9D16-44EF-882B-63B50BF92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43580B-A047-4D3F-8B1C-DCF8C4E0D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7DDD-8B74-46C0-AB1B-D2C82F07EA03}" type="datetimeFigureOut">
              <a:rPr lang="de-DE" smtClean="0"/>
              <a:pPr/>
              <a:t>22.05.21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6BDFC2-E2C6-43FF-8F94-48F362A4D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2390D0-FCB3-4A4D-AB9D-AC70121EB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6D3D-B4ED-4008-B6B2-A1209C9DF74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78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B135E6-8581-461C-B0A1-C8F7952A7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0800121-6F29-4194-8EF9-2FBC4E7F0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1960A0-A3FF-495C-9A34-2AA095C1F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7DDD-8B74-46C0-AB1B-D2C82F07EA03}" type="datetimeFigureOut">
              <a:rPr lang="de-DE" smtClean="0"/>
              <a:pPr/>
              <a:t>22.05.21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2792A8-B74D-40C5-BB9D-90F754A2C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75E54B-2864-4F72-823D-2788A1308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6D3D-B4ED-4008-B6B2-A1209C9DF74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97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D6711C-F4A8-4CC6-9A12-77658C911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DC6685-25FE-4EEB-B48A-68386A647F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9F2B1B7-2C54-4E0A-B12C-AEC975BD7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D4A5794-8FDE-4B13-B9B4-44D760FAA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7DDD-8B74-46C0-AB1B-D2C82F07EA03}" type="datetimeFigureOut">
              <a:rPr lang="de-DE" smtClean="0"/>
              <a:pPr/>
              <a:t>22.05.21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4F446F-D2E2-449B-81DC-F00736F17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D79E4B8-0678-401E-9279-B1BC81472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6D3D-B4ED-4008-B6B2-A1209C9DF74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450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5A137C-9E83-489B-AFE5-6CD948351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20BF49B-C21F-4486-98CF-2AAC91AD8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84C026D-0DE3-4E20-BDE1-A39F815EF7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66B823C-2245-4F8C-B489-1B6A39A598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7909DF2-3C21-414C-833D-216863A2C7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4AEEB33-0AE1-47DC-92B0-2D3725216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7DDD-8B74-46C0-AB1B-D2C82F07EA03}" type="datetimeFigureOut">
              <a:rPr lang="de-DE" smtClean="0"/>
              <a:pPr/>
              <a:t>22.05.21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D2CF675-A3BF-47C4-8F43-BF93B2CE6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0BED3D7-BC1E-4F3A-8814-D290C6A20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6D3D-B4ED-4008-B6B2-A1209C9DF74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3799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EA0F11-C486-48C7-8690-FA06F7C93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B1DB0F7-79B8-437A-A06D-430CAA823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7DDD-8B74-46C0-AB1B-D2C82F07EA03}" type="datetimeFigureOut">
              <a:rPr lang="de-DE" smtClean="0"/>
              <a:pPr/>
              <a:t>22.05.21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FD379F1-F0A2-479A-9148-4EF8A1568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3970749-81AF-4A3D-88A4-B12D40E38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6D3D-B4ED-4008-B6B2-A1209C9DF74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50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DF4EDB5-B9EE-4130-AF03-1C4C34F81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7DDD-8B74-46C0-AB1B-D2C82F07EA03}" type="datetimeFigureOut">
              <a:rPr lang="de-DE" smtClean="0"/>
              <a:pPr/>
              <a:t>22.05.21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AD62A5F-DB8E-41B6-8376-8095B4B67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40B015-E474-452D-AC80-22A37024D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6D3D-B4ED-4008-B6B2-A1209C9DF74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014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252243-05E3-4B97-AAB3-B69F6F4C0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6830C6-17F3-4E7D-BD8A-5877294F4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2FAEB7E-4E13-46CF-BD8E-A3659974F0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6912D9A-8A32-4800-AFC5-DE1293E14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7DDD-8B74-46C0-AB1B-D2C82F07EA03}" type="datetimeFigureOut">
              <a:rPr lang="de-DE" smtClean="0"/>
              <a:pPr/>
              <a:t>22.05.21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1B27F4F-E27A-40C7-BBB2-C4560B353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827BBD8-A2A2-45CE-89D2-2C4398D6F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6D3D-B4ED-4008-B6B2-A1209C9DF74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530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751D20-056B-4B70-939B-BC56B94BC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9FF99DF-CB3D-464C-9F8C-11DDA3D8F0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137EEC4-A809-49EB-BB3F-C87A43A05E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BD07ABA-2413-475A-A9B6-0DA8D7E44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7DDD-8B74-46C0-AB1B-D2C82F07EA03}" type="datetimeFigureOut">
              <a:rPr lang="de-DE" smtClean="0"/>
              <a:pPr/>
              <a:t>22.05.21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8ADDE01-9922-4076-950D-E060646F3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DE3E5E1-7D0F-4E62-B773-4B2CBA926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6D3D-B4ED-4008-B6B2-A1209C9DF74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657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68000">
              <a:schemeClr val="bg2"/>
            </a:gs>
            <a:gs pos="0">
              <a:srgbClr val="BCE4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8D95A34-9BBA-4EF3-8B1F-E43B32C8B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C45DAB8-A4C8-4923-9D98-0C6E81FDB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3CD417-9C87-4A5E-B695-E8234DAAE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27DDD-8B74-46C0-AB1B-D2C82F07EA03}" type="datetimeFigureOut">
              <a:rPr lang="de-DE" smtClean="0"/>
              <a:pPr/>
              <a:t>22.05.21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11C01F-80A5-4E67-9D7A-7D06344ADC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547DBB-0047-4E3E-A7A0-8331F2B3C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86D3D-B4ED-4008-B6B2-A1209C9DF74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246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3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34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82000">
              <a:schemeClr val="bg2"/>
            </a:gs>
            <a:gs pos="0">
              <a:srgbClr val="9ED8F8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929E62D6-57A7-40FD-845F-5AF4187EE3F2}"/>
              </a:ext>
            </a:extLst>
          </p:cNvPr>
          <p:cNvSpPr/>
          <p:nvPr/>
        </p:nvSpPr>
        <p:spPr>
          <a:xfrm>
            <a:off x="955667" y="1316660"/>
            <a:ext cx="537124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6600" dirty="0">
                <a:solidFill>
                  <a:srgbClr val="000000"/>
                </a:solidFill>
                <a:latin typeface="Luciole"/>
              </a:rPr>
              <a:t>Meine Rechte</a:t>
            </a:r>
          </a:p>
          <a:p>
            <a:r>
              <a:rPr lang="de-DE" sz="6600" dirty="0">
                <a:solidFill>
                  <a:srgbClr val="000000"/>
                </a:solidFill>
                <a:latin typeface="Luciole"/>
              </a:rPr>
              <a:t>Quiz</a:t>
            </a:r>
            <a:endParaRPr lang="de-DE" sz="7200" dirty="0"/>
          </a:p>
        </p:txBody>
      </p:sp>
      <p:sp>
        <p:nvSpPr>
          <p:cNvPr id="4" name="Interaktive Schaltfläche: Anpassen 3">
            <a:hlinkClick r:id="" action="ppaction://hlinkshowjump?jump=nextslide" highlightClick="1"/>
          </p:cNvPr>
          <p:cNvSpPr>
            <a:spLocks/>
          </p:cNvSpPr>
          <p:nvPr/>
        </p:nvSpPr>
        <p:spPr>
          <a:xfrm>
            <a:off x="2341121" y="4653860"/>
            <a:ext cx="2700000" cy="1080000"/>
          </a:xfrm>
          <a:prstGeom prst="actionButtonBlank">
            <a:avLst/>
          </a:prstGeom>
          <a:solidFill>
            <a:srgbClr val="BCE4F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rgbClr val="000000"/>
                </a:solidFill>
                <a:latin typeface="Luciole"/>
              </a:rPr>
              <a:t>Los geht‘s</a:t>
            </a:r>
            <a:endParaRPr lang="de-DE" sz="2800" b="1" dirty="0">
              <a:solidFill>
                <a:schemeClr val="tx1"/>
              </a:solidFill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95"/>
          <a:stretch/>
        </p:blipFill>
        <p:spPr>
          <a:xfrm>
            <a:off x="6326909" y="0"/>
            <a:ext cx="8422409" cy="6880637"/>
          </a:xfrm>
          <a:prstGeom prst="flowChartInputOutput">
            <a:avLst/>
          </a:prstGeom>
        </p:spPr>
      </p:pic>
    </p:spTree>
    <p:extLst>
      <p:ext uri="{BB962C8B-B14F-4D97-AF65-F5344CB8AC3E}">
        <p14:creationId xmlns:p14="http://schemas.microsoft.com/office/powerpoint/2010/main" val="263778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46E68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>
                <a:solidFill>
                  <a:srgbClr val="000000"/>
                </a:solidFill>
                <a:latin typeface="Luciole"/>
              </a:rPr>
              <a:t>Richtig: Nicht erlaubt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4" name="Richtungspfeil 3">
            <a:hlinkClick r:id="" action="ppaction://hlinkshowjump?jump=nextslide"/>
          </p:cNvPr>
          <p:cNvSpPr/>
          <p:nvPr/>
        </p:nvSpPr>
        <p:spPr>
          <a:xfrm>
            <a:off x="9696000" y="5286893"/>
            <a:ext cx="1800000" cy="720000"/>
          </a:xfrm>
          <a:prstGeom prst="homePlate">
            <a:avLst>
              <a:gd name="adj" fmla="val 46537"/>
            </a:avLst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Weiter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1596000" y="2333685"/>
            <a:ext cx="810495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Artikel 2 sagt: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Jonas darf nicht machen, was er mag.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Jonas darf Martin nicht verletzen und beleidigen. </a:t>
            </a:r>
            <a:endParaRPr lang="de-DE" sz="2000" dirty="0">
              <a:solidFill>
                <a:srgbClr val="000000"/>
              </a:solidFill>
              <a:latin typeface="Luciole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Artikel 5 sagt: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Jonas darf hier seine Meinung nicht frei äußern, wenn er damit Martin beleidig.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Das ist eine Straftat.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0000"/>
              </a:solidFill>
              <a:latin typeface="Luciole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0000"/>
              </a:solidFill>
              <a:latin typeface="Luciole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0000"/>
              </a:solidFill>
              <a:latin typeface="Luciole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0000"/>
              </a:solidFill>
              <a:latin typeface="Luciole"/>
            </a:endParaRPr>
          </a:p>
          <a:p>
            <a:endParaRPr lang="de-DE" sz="2400" dirty="0">
              <a:solidFill>
                <a:srgbClr val="000000"/>
              </a:solidFill>
              <a:latin typeface="Luciole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0000"/>
              </a:solidFill>
              <a:latin typeface="Luciole"/>
            </a:endParaRPr>
          </a:p>
        </p:txBody>
      </p:sp>
    </p:spTree>
    <p:extLst>
      <p:ext uri="{BB962C8B-B14F-4D97-AF65-F5344CB8AC3E}">
        <p14:creationId xmlns:p14="http://schemas.microsoft.com/office/powerpoint/2010/main" val="209012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i="1" dirty="0">
                <a:solidFill>
                  <a:srgbClr val="000000"/>
                </a:solidFill>
                <a:latin typeface="Luciole"/>
              </a:rPr>
              <a:t>Paula möchte gerne Bauarbeiterin werden. 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6" name="Flussdiagramm: Grenzstelle 15">
            <a:hlinkClick r:id="rId2" action="ppaction://hlinksldjump"/>
          </p:cNvPr>
          <p:cNvSpPr/>
          <p:nvPr/>
        </p:nvSpPr>
        <p:spPr>
          <a:xfrm>
            <a:off x="2927926" y="5273200"/>
            <a:ext cx="2576946" cy="1071418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Erlaubt</a:t>
            </a:r>
            <a:endParaRPr lang="de-DE" dirty="0"/>
          </a:p>
        </p:txBody>
      </p:sp>
      <p:sp>
        <p:nvSpPr>
          <p:cNvPr id="17" name="Flussdiagramm: Grenzstelle 16">
            <a:hlinkClick r:id="" action="ppaction://hlinkshowjump?jump=nextslide"/>
          </p:cNvPr>
          <p:cNvSpPr/>
          <p:nvPr/>
        </p:nvSpPr>
        <p:spPr>
          <a:xfrm>
            <a:off x="6687128" y="5273200"/>
            <a:ext cx="2576946" cy="1071418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Nicht erlaubt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2182606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90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FF7B6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>
                <a:solidFill>
                  <a:srgbClr val="000000"/>
                </a:solidFill>
                <a:latin typeface="Luciole"/>
              </a:rPr>
              <a:t>Leider nicht richtig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7" name="Flussdiagramm: Grenzstelle 16">
            <a:hlinkClick r:id="" action="ppaction://hlinkshowjump?jump=previousslide"/>
          </p:cNvPr>
          <p:cNvSpPr/>
          <p:nvPr/>
        </p:nvSpPr>
        <p:spPr>
          <a:xfrm>
            <a:off x="4252883" y="3165679"/>
            <a:ext cx="3686234" cy="1273854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Probieren Sie es gleich nochmal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075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46E68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>
                <a:solidFill>
                  <a:srgbClr val="000000"/>
                </a:solidFill>
                <a:latin typeface="Luciole"/>
              </a:rPr>
              <a:t>Richtig: Erlaubt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4" name="Richtungspfeil 3">
            <a:hlinkClick r:id="" action="ppaction://hlinkshowjump?jump=nextslide"/>
          </p:cNvPr>
          <p:cNvSpPr/>
          <p:nvPr/>
        </p:nvSpPr>
        <p:spPr>
          <a:xfrm>
            <a:off x="9696000" y="5286893"/>
            <a:ext cx="1800000" cy="720000"/>
          </a:xfrm>
          <a:prstGeom prst="homePlate">
            <a:avLst>
              <a:gd name="adj" fmla="val 46537"/>
            </a:avLst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Weiter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1596000" y="2333685"/>
            <a:ext cx="810495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Artikel 2 sagt: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Paula darf selber entscheiden, welchen Beruf sie haben mag.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Artikel 3 sagt: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Alle sind gleich.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Paula darf auch einen Beruf machen, den sonst meistens Männer haben.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0000"/>
              </a:solidFill>
              <a:latin typeface="Luciole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0000"/>
              </a:solidFill>
              <a:latin typeface="Luciole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0000"/>
              </a:solidFill>
              <a:latin typeface="Luciole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0000"/>
              </a:solidFill>
              <a:latin typeface="Luciole"/>
            </a:endParaRPr>
          </a:p>
          <a:p>
            <a:endParaRPr lang="de-DE" sz="2400" dirty="0">
              <a:solidFill>
                <a:srgbClr val="000000"/>
              </a:solidFill>
              <a:latin typeface="Luciole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0000"/>
              </a:solidFill>
              <a:latin typeface="Luciole"/>
            </a:endParaRPr>
          </a:p>
        </p:txBody>
      </p:sp>
    </p:spTree>
    <p:extLst>
      <p:ext uri="{BB962C8B-B14F-4D97-AF65-F5344CB8AC3E}">
        <p14:creationId xmlns:p14="http://schemas.microsoft.com/office/powerpoint/2010/main" val="41444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2800" b="1" i="1" dirty="0">
                <a:solidFill>
                  <a:srgbClr val="000000"/>
                </a:solidFill>
                <a:latin typeface="Luciole"/>
              </a:rPr>
              <a:t>Adrian hat den Job als Hausmeister nicht bekommen, weil er einen Behindertenausweis hat.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6" name="Flussdiagramm: Grenzstelle 15">
            <a:hlinkClick r:id="" action="ppaction://hlinkshowjump?jump=nextslide"/>
          </p:cNvPr>
          <p:cNvSpPr/>
          <p:nvPr/>
        </p:nvSpPr>
        <p:spPr>
          <a:xfrm>
            <a:off x="2927926" y="5273200"/>
            <a:ext cx="2576946" cy="1071418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Erlaubt</a:t>
            </a:r>
            <a:endParaRPr lang="de-DE" dirty="0"/>
          </a:p>
        </p:txBody>
      </p:sp>
      <p:sp>
        <p:nvSpPr>
          <p:cNvPr id="17" name="Flussdiagramm: Grenzstelle 16">
            <a:hlinkClick r:id="rId2" action="ppaction://hlinksldjump"/>
          </p:cNvPr>
          <p:cNvSpPr/>
          <p:nvPr/>
        </p:nvSpPr>
        <p:spPr>
          <a:xfrm>
            <a:off x="6687128" y="5273200"/>
            <a:ext cx="2576946" cy="1071418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Nicht erlaubt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2182606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9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82145" y="532012"/>
            <a:ext cx="9000000" cy="1800000"/>
          </a:xfrm>
          <a:prstGeom prst="roundRect">
            <a:avLst/>
          </a:prstGeom>
          <a:solidFill>
            <a:srgbClr val="FF7B6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>
                <a:solidFill>
                  <a:srgbClr val="000000"/>
                </a:solidFill>
                <a:latin typeface="Luciole"/>
              </a:rPr>
              <a:t>Leider nicht richtig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7" name="Flussdiagramm: Grenzstelle 16">
            <a:hlinkClick r:id="" action="ppaction://hlinkshowjump?jump=previousslide"/>
          </p:cNvPr>
          <p:cNvSpPr/>
          <p:nvPr/>
        </p:nvSpPr>
        <p:spPr>
          <a:xfrm>
            <a:off x="4252883" y="3165679"/>
            <a:ext cx="3686234" cy="1273854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Probieren Sie es gleich nochmal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049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46E68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>
                <a:solidFill>
                  <a:srgbClr val="000000"/>
                </a:solidFill>
                <a:latin typeface="Luciole"/>
              </a:rPr>
              <a:t>Richtig: Nicht erlaubt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4" name="Richtungspfeil 3">
            <a:hlinkClick r:id="" action="ppaction://hlinkshowjump?jump=nextslide"/>
          </p:cNvPr>
          <p:cNvSpPr/>
          <p:nvPr/>
        </p:nvSpPr>
        <p:spPr>
          <a:xfrm>
            <a:off x="9696000" y="5286893"/>
            <a:ext cx="1800000" cy="720000"/>
          </a:xfrm>
          <a:prstGeom prst="homePlate">
            <a:avLst>
              <a:gd name="adj" fmla="val 46537"/>
            </a:avLst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Weiter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1596000" y="2333685"/>
            <a:ext cx="8104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Artikel 3 sagt: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Alle sind gleich.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Adrian darf nicht benachteiligt werden, weil er eine Behinderung hat.</a:t>
            </a:r>
          </a:p>
        </p:txBody>
      </p:sp>
    </p:spTree>
    <p:extLst>
      <p:ext uri="{BB962C8B-B14F-4D97-AF65-F5344CB8AC3E}">
        <p14:creationId xmlns:p14="http://schemas.microsoft.com/office/powerpoint/2010/main" val="139874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2800" b="1" i="1" dirty="0">
                <a:solidFill>
                  <a:srgbClr val="000000"/>
                </a:solidFill>
                <a:latin typeface="Luciole"/>
              </a:rPr>
              <a:t>Sebastian muss den Abwasch nicht machen, weil er ein Junge ist. Seine Schwester Hannah muss den Abwasch machen.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6" name="Flussdiagramm: Grenzstelle 15">
            <a:hlinkClick r:id="" action="ppaction://hlinkshowjump?jump=nextslide"/>
          </p:cNvPr>
          <p:cNvSpPr/>
          <p:nvPr/>
        </p:nvSpPr>
        <p:spPr>
          <a:xfrm>
            <a:off x="2927926" y="5273200"/>
            <a:ext cx="2576946" cy="1071418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Erlaubt</a:t>
            </a:r>
            <a:endParaRPr lang="de-DE" dirty="0"/>
          </a:p>
        </p:txBody>
      </p:sp>
      <p:sp>
        <p:nvSpPr>
          <p:cNvPr id="17" name="Flussdiagramm: Grenzstelle 16">
            <a:hlinkClick r:id="rId2" action="ppaction://hlinksldjump"/>
          </p:cNvPr>
          <p:cNvSpPr/>
          <p:nvPr/>
        </p:nvSpPr>
        <p:spPr>
          <a:xfrm>
            <a:off x="6687128" y="5273200"/>
            <a:ext cx="2576946" cy="1071418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Nicht erlaubt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000" y="1673200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27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FF7B6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>
                <a:solidFill>
                  <a:srgbClr val="000000"/>
                </a:solidFill>
                <a:latin typeface="Luciole"/>
              </a:rPr>
              <a:t>Leider nicht richtig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7" name="Flussdiagramm: Grenzstelle 16">
            <a:hlinkClick r:id="" action="ppaction://hlinkshowjump?jump=previousslide"/>
          </p:cNvPr>
          <p:cNvSpPr/>
          <p:nvPr/>
        </p:nvSpPr>
        <p:spPr>
          <a:xfrm>
            <a:off x="4252883" y="3165679"/>
            <a:ext cx="3686234" cy="1273854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Probieren Sie es gleich nochmal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190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46E68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>
                <a:solidFill>
                  <a:srgbClr val="000000"/>
                </a:solidFill>
                <a:latin typeface="Luciole"/>
              </a:rPr>
              <a:t>Richtig: Nicht erlaubt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4" name="Richtungspfeil 3">
            <a:hlinkClick r:id="" action="ppaction://hlinkshowjump?jump=nextslide"/>
          </p:cNvPr>
          <p:cNvSpPr/>
          <p:nvPr/>
        </p:nvSpPr>
        <p:spPr>
          <a:xfrm>
            <a:off x="9696000" y="5286893"/>
            <a:ext cx="1800000" cy="720000"/>
          </a:xfrm>
          <a:prstGeom prst="homePlate">
            <a:avLst>
              <a:gd name="adj" fmla="val 46537"/>
            </a:avLst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Weiter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1596000" y="2333685"/>
            <a:ext cx="8104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Artikel 3 sagt: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Alle sind gleich.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Hannah darf nicht schlechter behandelt werden, weil sie ein Mädchen ist.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Sebastian kann auch den Abwasch machen.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Mädchen und Jungen haben die gleichen Rechte.</a:t>
            </a:r>
          </a:p>
        </p:txBody>
      </p:sp>
    </p:spTree>
    <p:extLst>
      <p:ext uri="{BB962C8B-B14F-4D97-AF65-F5344CB8AC3E}">
        <p14:creationId xmlns:p14="http://schemas.microsoft.com/office/powerpoint/2010/main" val="316456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i="1" dirty="0">
                <a:solidFill>
                  <a:srgbClr val="000000"/>
                </a:solidFill>
                <a:latin typeface="Luciole"/>
              </a:rPr>
              <a:t>Ben malt seinen Rollstuhl farbig an. 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6" name="Flussdiagramm: Grenzstelle 15">
            <a:hlinkClick r:id="rId2" action="ppaction://hlinksldjump"/>
          </p:cNvPr>
          <p:cNvSpPr/>
          <p:nvPr/>
        </p:nvSpPr>
        <p:spPr>
          <a:xfrm>
            <a:off x="2927926" y="5273200"/>
            <a:ext cx="2576946" cy="1071418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Erlaubt</a:t>
            </a:r>
            <a:endParaRPr lang="de-DE" dirty="0"/>
          </a:p>
        </p:txBody>
      </p:sp>
      <p:sp>
        <p:nvSpPr>
          <p:cNvPr id="17" name="Flussdiagramm: Grenzstelle 16">
            <a:hlinkClick r:id="" action="ppaction://hlinkshowjump?jump=nextslide"/>
          </p:cNvPr>
          <p:cNvSpPr/>
          <p:nvPr/>
        </p:nvSpPr>
        <p:spPr>
          <a:xfrm>
            <a:off x="6687128" y="5273200"/>
            <a:ext cx="2576946" cy="1071418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Nicht erlaubt</a:t>
            </a:r>
            <a:endParaRPr lang="de-DE" dirty="0"/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000" y="254260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97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2800" b="1" i="1" dirty="0">
                <a:solidFill>
                  <a:srgbClr val="000000"/>
                </a:solidFill>
                <a:latin typeface="Luciole"/>
              </a:rPr>
              <a:t>Max kommt nicht in die Disko, weil er eine dunklere Hautfarbe hat.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6" name="Flussdiagramm: Grenzstelle 15">
            <a:hlinkClick r:id="" action="ppaction://hlinkshowjump?jump=nextslide"/>
          </p:cNvPr>
          <p:cNvSpPr/>
          <p:nvPr/>
        </p:nvSpPr>
        <p:spPr>
          <a:xfrm>
            <a:off x="2927926" y="5273200"/>
            <a:ext cx="2576946" cy="1071418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Erlaubt</a:t>
            </a:r>
            <a:endParaRPr lang="de-DE" dirty="0"/>
          </a:p>
        </p:txBody>
      </p:sp>
      <p:sp>
        <p:nvSpPr>
          <p:cNvPr id="17" name="Flussdiagramm: Grenzstelle 16">
            <a:hlinkClick r:id="rId2" action="ppaction://hlinksldjump"/>
          </p:cNvPr>
          <p:cNvSpPr/>
          <p:nvPr/>
        </p:nvSpPr>
        <p:spPr>
          <a:xfrm>
            <a:off x="6687128" y="5273200"/>
            <a:ext cx="2576946" cy="1071418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Nicht erlaubt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000" y="2213200"/>
            <a:ext cx="3060000" cy="30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74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FF7B6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>
                <a:solidFill>
                  <a:srgbClr val="000000"/>
                </a:solidFill>
                <a:latin typeface="Luciole"/>
              </a:rPr>
              <a:t>Leider nicht richtig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7" name="Flussdiagramm: Grenzstelle 16">
            <a:hlinkClick r:id="" action="ppaction://hlinkshowjump?jump=previousslide"/>
          </p:cNvPr>
          <p:cNvSpPr/>
          <p:nvPr/>
        </p:nvSpPr>
        <p:spPr>
          <a:xfrm>
            <a:off x="4252883" y="3165679"/>
            <a:ext cx="3686234" cy="1273854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Probieren Sie es gleich nochmal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629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46E68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>
                <a:solidFill>
                  <a:srgbClr val="000000"/>
                </a:solidFill>
                <a:latin typeface="Luciole"/>
              </a:rPr>
              <a:t>Richtig: Nicht erlaubt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4" name="Richtungspfeil 3">
            <a:hlinkClick r:id="" action="ppaction://hlinkshowjump?jump=nextslide"/>
          </p:cNvPr>
          <p:cNvSpPr/>
          <p:nvPr/>
        </p:nvSpPr>
        <p:spPr>
          <a:xfrm>
            <a:off x="9696000" y="5286893"/>
            <a:ext cx="1800000" cy="720000"/>
          </a:xfrm>
          <a:prstGeom prst="homePlate">
            <a:avLst>
              <a:gd name="adj" fmla="val 46537"/>
            </a:avLst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Weiter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1596000" y="2333685"/>
            <a:ext cx="8104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Artikel 3 sagt: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Alle sind gleich.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Kein Mensch darf wegen der Hautfarbe benachteiligt werden.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Max darf nicht schlechter behandelt werden, weil er eine dunklere Hautfarbe hat.</a:t>
            </a:r>
          </a:p>
        </p:txBody>
      </p:sp>
    </p:spTree>
    <p:extLst>
      <p:ext uri="{BB962C8B-B14F-4D97-AF65-F5344CB8AC3E}">
        <p14:creationId xmlns:p14="http://schemas.microsoft.com/office/powerpoint/2010/main" val="317758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475874" y="532012"/>
            <a:ext cx="9240252" cy="1800000"/>
          </a:xfrm>
          <a:prstGeom prst="roundRect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2400" b="1" i="1" dirty="0">
                <a:solidFill>
                  <a:srgbClr val="000000"/>
                </a:solidFill>
                <a:latin typeface="Luciole"/>
              </a:rPr>
              <a:t>Laura und Paul sind verliebt. Sie möchten gerne eine Beziehung führen. Lauras Papa sagt, dass Paul für Laura nicht gut genug ist. Er verbietet Laura, Paul wieder zu sehen. 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6" name="Flussdiagramm: Grenzstelle 15">
            <a:hlinkClick r:id="" action="ppaction://hlinkshowjump?jump=nextslide"/>
          </p:cNvPr>
          <p:cNvSpPr/>
          <p:nvPr/>
        </p:nvSpPr>
        <p:spPr>
          <a:xfrm>
            <a:off x="2927926" y="5273200"/>
            <a:ext cx="2576946" cy="1071418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Erlaubt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2182606"/>
            <a:ext cx="3240000" cy="3240000"/>
          </a:xfrm>
          <a:prstGeom prst="rect">
            <a:avLst/>
          </a:prstGeom>
        </p:spPr>
      </p:pic>
      <p:sp>
        <p:nvSpPr>
          <p:cNvPr id="17" name="Flussdiagramm: Grenzstelle 16">
            <a:hlinkClick r:id="rId3" action="ppaction://hlinksldjump"/>
          </p:cNvPr>
          <p:cNvSpPr/>
          <p:nvPr/>
        </p:nvSpPr>
        <p:spPr>
          <a:xfrm>
            <a:off x="6687128" y="5273200"/>
            <a:ext cx="2576946" cy="1071418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Nicht erlaubt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962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FF7B6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>
                <a:solidFill>
                  <a:srgbClr val="000000"/>
                </a:solidFill>
                <a:latin typeface="Luciole"/>
              </a:rPr>
              <a:t>Leider nicht richtig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7" name="Flussdiagramm: Grenzstelle 16">
            <a:hlinkClick r:id="" action="ppaction://hlinkshowjump?jump=previousslide"/>
          </p:cNvPr>
          <p:cNvSpPr/>
          <p:nvPr/>
        </p:nvSpPr>
        <p:spPr>
          <a:xfrm>
            <a:off x="4252883" y="3165679"/>
            <a:ext cx="3686234" cy="1273854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Probieren Sie es gleich nochmal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7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46E68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>
                <a:solidFill>
                  <a:srgbClr val="000000"/>
                </a:solidFill>
                <a:latin typeface="Luciole"/>
              </a:rPr>
              <a:t>Richtig: Nicht erlaubt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4" name="Richtungspfeil 3">
            <a:hlinkClick r:id="" action="ppaction://hlinkshowjump?jump=nextslide"/>
          </p:cNvPr>
          <p:cNvSpPr/>
          <p:nvPr/>
        </p:nvSpPr>
        <p:spPr>
          <a:xfrm>
            <a:off x="9696000" y="5286893"/>
            <a:ext cx="1800000" cy="720000"/>
          </a:xfrm>
          <a:prstGeom prst="homePlate">
            <a:avLst>
              <a:gd name="adj" fmla="val 46537"/>
            </a:avLst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Weiter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1596000" y="2333685"/>
            <a:ext cx="8104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Artikel 2 sagt: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Laura darf machen was sie mag.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Sie darf selbst entscheiden, mit wem sie eine Beziehung führen möchte.</a:t>
            </a:r>
          </a:p>
        </p:txBody>
      </p:sp>
    </p:spTree>
    <p:extLst>
      <p:ext uri="{BB962C8B-B14F-4D97-AF65-F5344CB8AC3E}">
        <p14:creationId xmlns:p14="http://schemas.microsoft.com/office/powerpoint/2010/main" val="61520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lussdiagramm: Grenzstelle 15">
            <a:hlinkClick r:id="" action="ppaction://hlinkshowjump?jump=nextslide"/>
          </p:cNvPr>
          <p:cNvSpPr/>
          <p:nvPr/>
        </p:nvSpPr>
        <p:spPr>
          <a:xfrm>
            <a:off x="2927926" y="5273200"/>
            <a:ext cx="2576946" cy="1071418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Erlaubt</a:t>
            </a:r>
            <a:endParaRPr lang="de-DE" dirty="0"/>
          </a:p>
        </p:txBody>
      </p:sp>
      <p:sp>
        <p:nvSpPr>
          <p:cNvPr id="17" name="Flussdiagramm: Grenzstelle 16">
            <a:hlinkClick r:id="rId2" action="ppaction://hlinksldjump"/>
          </p:cNvPr>
          <p:cNvSpPr/>
          <p:nvPr/>
        </p:nvSpPr>
        <p:spPr>
          <a:xfrm>
            <a:off x="6687128" y="5273200"/>
            <a:ext cx="2576946" cy="1071418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Nicht erlaubt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1275347" y="532012"/>
            <a:ext cx="9641306" cy="1800000"/>
          </a:xfrm>
          <a:prstGeom prst="roundRect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2400" b="1" i="1" dirty="0">
                <a:solidFill>
                  <a:srgbClr val="000000"/>
                </a:solidFill>
                <a:latin typeface="Luciole"/>
              </a:rPr>
              <a:t>Edina trägt ein Kopftuch. Das ist manchmal ein Zeichen dafür, dass man einer bestimmten Religion zugehört. Ein Busfahrer lässt Edina nicht mitfahren, weil sie ein Kopftuch trägt. </a:t>
            </a:r>
            <a:endParaRPr lang="de-DE" sz="2400" dirty="0">
              <a:solidFill>
                <a:schemeClr val="tx1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2393200"/>
            <a:ext cx="2880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18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FF7B6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>
                <a:solidFill>
                  <a:srgbClr val="000000"/>
                </a:solidFill>
                <a:latin typeface="Luciole"/>
              </a:rPr>
              <a:t>Leider nicht richtig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7" name="Flussdiagramm: Grenzstelle 16">
            <a:hlinkClick r:id="" action="ppaction://hlinkshowjump?jump=previousslide"/>
          </p:cNvPr>
          <p:cNvSpPr/>
          <p:nvPr/>
        </p:nvSpPr>
        <p:spPr>
          <a:xfrm>
            <a:off x="4252883" y="3165679"/>
            <a:ext cx="3686234" cy="1273854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Probieren Sie es gleich nochmal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232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46E68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>
                <a:solidFill>
                  <a:srgbClr val="000000"/>
                </a:solidFill>
                <a:latin typeface="Luciole"/>
              </a:rPr>
              <a:t>Richtig: Nicht erlaubt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4" name="Richtungspfeil 3">
            <a:hlinkClick r:id="" action="ppaction://hlinkshowjump?jump=nextslide"/>
          </p:cNvPr>
          <p:cNvSpPr/>
          <p:nvPr/>
        </p:nvSpPr>
        <p:spPr>
          <a:xfrm>
            <a:off x="9696000" y="5286893"/>
            <a:ext cx="1800000" cy="720000"/>
          </a:xfrm>
          <a:prstGeom prst="homePlate">
            <a:avLst>
              <a:gd name="adj" fmla="val 46537"/>
            </a:avLst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Weiter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1596000" y="2333685"/>
            <a:ext cx="8104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Artikel 3 sagt: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Alle sind gleich.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Kein Mensch darf wegen seiner Religion benachteiligt werden.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Edina darf ihr Kopftuch tragen.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Edina darf ihre Religion offen leben.</a:t>
            </a:r>
          </a:p>
        </p:txBody>
      </p:sp>
    </p:spTree>
    <p:extLst>
      <p:ext uri="{BB962C8B-B14F-4D97-AF65-F5344CB8AC3E}">
        <p14:creationId xmlns:p14="http://schemas.microsoft.com/office/powerpoint/2010/main" val="346885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523854" y="532012"/>
            <a:ext cx="7769914" cy="4312704"/>
          </a:xfrm>
          <a:prstGeom prst="roundRect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2400" b="1" i="1" dirty="0">
                <a:solidFill>
                  <a:srgbClr val="000000"/>
                </a:solidFill>
                <a:latin typeface="Luciole"/>
              </a:rPr>
              <a:t>Leon und Sarah sind unzufrieden. Die Toiletten in der Schule sind eklig und kaputt. </a:t>
            </a:r>
          </a:p>
          <a:p>
            <a:pPr algn="just"/>
            <a:r>
              <a:rPr lang="de-DE" sz="2400" b="1" i="1" dirty="0">
                <a:solidFill>
                  <a:srgbClr val="000000"/>
                </a:solidFill>
                <a:latin typeface="Luciole"/>
              </a:rPr>
              <a:t>Der Direktor sagt aber, dass es nicht genug Geld gibt, um sie zu reparieren. </a:t>
            </a:r>
          </a:p>
          <a:p>
            <a:pPr algn="just"/>
            <a:r>
              <a:rPr lang="de-DE" sz="2400" b="1" i="1" dirty="0">
                <a:solidFill>
                  <a:srgbClr val="000000"/>
                </a:solidFill>
                <a:latin typeface="Luciole"/>
              </a:rPr>
              <a:t>Leon und Sarah schreiben einen Artikel in der Schülerzeitung. Darin schreiben sie, dass sie sich ärgern und sich mehr Unterstützung wünschen. </a:t>
            </a:r>
          </a:p>
          <a:p>
            <a:pPr algn="just"/>
            <a:r>
              <a:rPr lang="de-DE" sz="2400" b="1" i="1" dirty="0">
                <a:solidFill>
                  <a:srgbClr val="000000"/>
                </a:solidFill>
                <a:latin typeface="Luciole"/>
              </a:rPr>
              <a:t>Der Direktor ist sauer und verbietet ihnen, die Zeitung weiter zu verteilen.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6" name="Flussdiagramm: Grenzstelle 15">
            <a:hlinkClick r:id="" action="ppaction://hlinkshowjump?jump=nextslide"/>
          </p:cNvPr>
          <p:cNvSpPr/>
          <p:nvPr/>
        </p:nvSpPr>
        <p:spPr>
          <a:xfrm>
            <a:off x="2927926" y="5273200"/>
            <a:ext cx="2576946" cy="1071418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Erlaubt</a:t>
            </a:r>
            <a:endParaRPr lang="de-DE" dirty="0"/>
          </a:p>
        </p:txBody>
      </p:sp>
      <p:sp>
        <p:nvSpPr>
          <p:cNvPr id="17" name="Flussdiagramm: Grenzstelle 16">
            <a:hlinkClick r:id="rId2" action="ppaction://hlinksldjump"/>
          </p:cNvPr>
          <p:cNvSpPr/>
          <p:nvPr/>
        </p:nvSpPr>
        <p:spPr>
          <a:xfrm>
            <a:off x="6687128" y="5273200"/>
            <a:ext cx="2576946" cy="1071418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Nicht erlaubt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105" y="1604716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32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FF7B6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>
                <a:solidFill>
                  <a:srgbClr val="000000"/>
                </a:solidFill>
                <a:latin typeface="Luciole"/>
              </a:rPr>
              <a:t>Leider nicht richtig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7" name="Flussdiagramm: Grenzstelle 16">
            <a:hlinkClick r:id="" action="ppaction://hlinkshowjump?jump=previousslide"/>
          </p:cNvPr>
          <p:cNvSpPr/>
          <p:nvPr/>
        </p:nvSpPr>
        <p:spPr>
          <a:xfrm>
            <a:off x="4252883" y="3165679"/>
            <a:ext cx="3686234" cy="1273854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Probieren Sie es gleich nochmal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8705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FF7B6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>
                <a:solidFill>
                  <a:srgbClr val="000000"/>
                </a:solidFill>
                <a:latin typeface="Luciole"/>
              </a:rPr>
              <a:t>Leider nicht richtig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7" name="Flussdiagramm: Grenzstelle 16">
            <a:hlinkClick r:id="" action="ppaction://hlinkshowjump?jump=previousslide"/>
          </p:cNvPr>
          <p:cNvSpPr/>
          <p:nvPr/>
        </p:nvSpPr>
        <p:spPr>
          <a:xfrm>
            <a:off x="4252883" y="3165679"/>
            <a:ext cx="3686234" cy="1273854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Probieren Sie es gleich nochmal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333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46E68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>
                <a:solidFill>
                  <a:srgbClr val="000000"/>
                </a:solidFill>
                <a:latin typeface="Luciole"/>
              </a:rPr>
              <a:t>Richtig: Nicht erlaubt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4" name="Richtungspfeil 3">
            <a:hlinkClick r:id="" action="ppaction://hlinkshowjump?jump=nextslide"/>
          </p:cNvPr>
          <p:cNvSpPr/>
          <p:nvPr/>
        </p:nvSpPr>
        <p:spPr>
          <a:xfrm>
            <a:off x="9696000" y="5286893"/>
            <a:ext cx="1800000" cy="720000"/>
          </a:xfrm>
          <a:prstGeom prst="homePlate">
            <a:avLst>
              <a:gd name="adj" fmla="val 46537"/>
            </a:avLst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Weiter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1596000" y="2333685"/>
            <a:ext cx="8104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Artikel 5 sagt: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Jede und jeder darf seine Meinung frei sagen und schreiben.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Niemand darf bestimmen, was jemand schreibt.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Solange sie niemanden beleidigen.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Leon und Sarah dürfen die Zeitung weiter verteilen.</a:t>
            </a:r>
          </a:p>
        </p:txBody>
      </p:sp>
    </p:spTree>
    <p:extLst>
      <p:ext uri="{BB962C8B-B14F-4D97-AF65-F5344CB8AC3E}">
        <p14:creationId xmlns:p14="http://schemas.microsoft.com/office/powerpoint/2010/main" val="150392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ussdiagramm: Grenzstelle 16">
            <a:hlinkClick r:id="rId2" action="ppaction://hlinksldjump"/>
          </p:cNvPr>
          <p:cNvSpPr/>
          <p:nvPr/>
        </p:nvSpPr>
        <p:spPr>
          <a:xfrm>
            <a:off x="6687128" y="5273200"/>
            <a:ext cx="2576946" cy="1071418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Nicht erlaubt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1275347" y="532011"/>
            <a:ext cx="9641306" cy="2098894"/>
          </a:xfrm>
          <a:prstGeom prst="roundRect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2400" b="1" i="1" dirty="0">
                <a:solidFill>
                  <a:srgbClr val="000000"/>
                </a:solidFill>
                <a:latin typeface="Luciole"/>
              </a:rPr>
              <a:t>Julius und Mark sind ein glückliches Paar. Sie machen einen Spaziergang durch die Stadt und halten Händchen. Dann läuft ein älterer Mann an ihnen vorbei und sagt: „Solche wie euch sollte man richtig verprügeln.“</a:t>
            </a:r>
            <a:endParaRPr lang="de-DE" sz="2400" dirty="0">
              <a:solidFill>
                <a:schemeClr val="tx1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000" y="2422053"/>
            <a:ext cx="3060000" cy="3060000"/>
          </a:xfrm>
          <a:prstGeom prst="rect">
            <a:avLst/>
          </a:prstGeom>
        </p:spPr>
      </p:pic>
      <p:sp>
        <p:nvSpPr>
          <p:cNvPr id="16" name="Flussdiagramm: Grenzstelle 15">
            <a:hlinkClick r:id="" action="ppaction://hlinkshowjump?jump=nextslide"/>
          </p:cNvPr>
          <p:cNvSpPr/>
          <p:nvPr/>
        </p:nvSpPr>
        <p:spPr>
          <a:xfrm>
            <a:off x="2927926" y="5273200"/>
            <a:ext cx="2576946" cy="1071418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Erlaubt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638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FF7B6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>
                <a:solidFill>
                  <a:srgbClr val="000000"/>
                </a:solidFill>
                <a:latin typeface="Luciole"/>
              </a:rPr>
              <a:t>Leider nicht richtig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7" name="Flussdiagramm: Grenzstelle 16">
            <a:hlinkClick r:id="" action="ppaction://hlinkshowjump?jump=previousslide"/>
          </p:cNvPr>
          <p:cNvSpPr/>
          <p:nvPr/>
        </p:nvSpPr>
        <p:spPr>
          <a:xfrm>
            <a:off x="4252883" y="3165679"/>
            <a:ext cx="3686234" cy="1273854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Probieren Sie es gleich nochmal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211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46E68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>
                <a:solidFill>
                  <a:srgbClr val="000000"/>
                </a:solidFill>
                <a:latin typeface="Luciole"/>
              </a:rPr>
              <a:t>Richtig: Nicht erlaubt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4" name="Richtungspfeil 3">
            <a:hlinkClick r:id="" action="ppaction://hlinkshowjump?jump=nextslide"/>
          </p:cNvPr>
          <p:cNvSpPr/>
          <p:nvPr/>
        </p:nvSpPr>
        <p:spPr>
          <a:xfrm>
            <a:off x="9696000" y="5286893"/>
            <a:ext cx="1800000" cy="720000"/>
          </a:xfrm>
          <a:prstGeom prst="homePlate">
            <a:avLst>
              <a:gd name="adj" fmla="val 46537"/>
            </a:avLst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Weiter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1596000" y="2333685"/>
            <a:ext cx="8104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Artikel 5 sagt: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Jede und Jeder darf seine Meinung offen sagen.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Aber: Niemand darf einen anderen Menschen beleidigen oder Gewalt androhen, oder sogar verletzen. </a:t>
            </a:r>
          </a:p>
        </p:txBody>
      </p:sp>
    </p:spTree>
    <p:extLst>
      <p:ext uri="{BB962C8B-B14F-4D97-AF65-F5344CB8AC3E}">
        <p14:creationId xmlns:p14="http://schemas.microsoft.com/office/powerpoint/2010/main" val="399885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2800" b="1" i="1" dirty="0">
                <a:solidFill>
                  <a:srgbClr val="000000"/>
                </a:solidFill>
                <a:latin typeface="Luciole"/>
              </a:rPr>
              <a:t>Fred hat eine Behinderung. Er kann nicht gut hören. Der Fußballverein im Dorf will ihn nicht in die Mannschaft lassen, weil er schlecht hört. 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6" name="Flussdiagramm: Grenzstelle 15">
            <a:hlinkClick r:id="" action="ppaction://hlinkshowjump?jump=nextslide"/>
          </p:cNvPr>
          <p:cNvSpPr/>
          <p:nvPr/>
        </p:nvSpPr>
        <p:spPr>
          <a:xfrm>
            <a:off x="2927926" y="5273200"/>
            <a:ext cx="2576946" cy="1071418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Erlaubt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2182606"/>
            <a:ext cx="3240000" cy="3240000"/>
          </a:xfrm>
          <a:prstGeom prst="rect">
            <a:avLst/>
          </a:prstGeom>
        </p:spPr>
      </p:pic>
      <p:sp>
        <p:nvSpPr>
          <p:cNvPr id="17" name="Flussdiagramm: Grenzstelle 16">
            <a:hlinkClick r:id="rId3" action="ppaction://hlinksldjump"/>
          </p:cNvPr>
          <p:cNvSpPr/>
          <p:nvPr/>
        </p:nvSpPr>
        <p:spPr>
          <a:xfrm>
            <a:off x="6687128" y="5273200"/>
            <a:ext cx="2576946" cy="1071418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Nicht erlaubt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28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FF7B6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>
                <a:solidFill>
                  <a:srgbClr val="000000"/>
                </a:solidFill>
                <a:latin typeface="Luciole"/>
              </a:rPr>
              <a:t>Leider nicht richtig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7" name="Flussdiagramm: Grenzstelle 16">
            <a:hlinkClick r:id="" action="ppaction://hlinkshowjump?jump=previousslide"/>
          </p:cNvPr>
          <p:cNvSpPr/>
          <p:nvPr/>
        </p:nvSpPr>
        <p:spPr>
          <a:xfrm>
            <a:off x="4252883" y="3165679"/>
            <a:ext cx="3686234" cy="1273854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Probieren Sie es gleich nochmal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50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46E68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>
                <a:solidFill>
                  <a:srgbClr val="000000"/>
                </a:solidFill>
                <a:latin typeface="Luciole"/>
              </a:rPr>
              <a:t>Richtig: Nicht erlaubt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4" name="Richtungspfeil 3">
            <a:hlinkClick r:id="" action="ppaction://hlinkshowjump?jump=nextslide"/>
          </p:cNvPr>
          <p:cNvSpPr/>
          <p:nvPr/>
        </p:nvSpPr>
        <p:spPr>
          <a:xfrm>
            <a:off x="9696000" y="5286893"/>
            <a:ext cx="1800000" cy="720000"/>
          </a:xfrm>
          <a:prstGeom prst="homePlate">
            <a:avLst>
              <a:gd name="adj" fmla="val 46537"/>
            </a:avLst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beenden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1596000" y="2333685"/>
            <a:ext cx="8104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Artikel 3 sagt: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Alle sind gleich.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Kein Mensch darf wegen einer Behinderung benachteiligt werden.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Fred darf wegen der Schwerhörigkeit nicht aus dem Verein ausgeschlossen werden. </a:t>
            </a:r>
          </a:p>
        </p:txBody>
      </p:sp>
    </p:spTree>
    <p:extLst>
      <p:ext uri="{BB962C8B-B14F-4D97-AF65-F5344CB8AC3E}">
        <p14:creationId xmlns:p14="http://schemas.microsoft.com/office/powerpoint/2010/main" val="3231905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67A47DD1-6F95-47A9-B396-61FAA681DFB9}"/>
              </a:ext>
            </a:extLst>
          </p:cNvPr>
          <p:cNvSpPr/>
          <p:nvPr/>
        </p:nvSpPr>
        <p:spPr>
          <a:xfrm>
            <a:off x="1925984" y="1843280"/>
            <a:ext cx="83400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7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ole"/>
              </a:rPr>
              <a:t>Vielen Dank fürs Mitmachen! </a:t>
            </a:r>
            <a:endParaRPr lang="de-DE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418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46E68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>
                <a:solidFill>
                  <a:srgbClr val="000000"/>
                </a:solidFill>
                <a:latin typeface="Luciole"/>
              </a:rPr>
              <a:t>Richtig: Erlaubt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4" name="Richtungspfeil 3">
            <a:hlinkClick r:id="" action="ppaction://hlinkshowjump?jump=nextslide"/>
          </p:cNvPr>
          <p:cNvSpPr/>
          <p:nvPr/>
        </p:nvSpPr>
        <p:spPr>
          <a:xfrm>
            <a:off x="9696000" y="5286893"/>
            <a:ext cx="1800000" cy="720000"/>
          </a:xfrm>
          <a:prstGeom prst="homePlate">
            <a:avLst>
              <a:gd name="adj" fmla="val 46537"/>
            </a:avLst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Weiter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1596000" y="2333685"/>
            <a:ext cx="8104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Artikel 2 sagt: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Ben hat die Freiheit, zu machen, was er mag.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Er darf so leben, wie er mag.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Wenn er nicht die Rechte anderer verletzt.</a:t>
            </a:r>
          </a:p>
        </p:txBody>
      </p:sp>
    </p:spTree>
    <p:extLst>
      <p:ext uri="{BB962C8B-B14F-4D97-AF65-F5344CB8AC3E}">
        <p14:creationId xmlns:p14="http://schemas.microsoft.com/office/powerpoint/2010/main" val="295290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i="1" dirty="0">
                <a:solidFill>
                  <a:srgbClr val="000000"/>
                </a:solidFill>
                <a:latin typeface="Luciole"/>
              </a:rPr>
              <a:t>Lisas Mama verbietet ihr, Hip Hop Musik zu hören. 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6" name="Flussdiagramm: Grenzstelle 15">
            <a:hlinkClick r:id="" action="ppaction://hlinkshowjump?jump=nextslide"/>
          </p:cNvPr>
          <p:cNvSpPr/>
          <p:nvPr/>
        </p:nvSpPr>
        <p:spPr>
          <a:xfrm>
            <a:off x="2927926" y="5273200"/>
            <a:ext cx="2576946" cy="1071418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Erlaubt</a:t>
            </a:r>
            <a:endParaRPr lang="de-DE" dirty="0"/>
          </a:p>
        </p:txBody>
      </p:sp>
      <p:sp>
        <p:nvSpPr>
          <p:cNvPr id="17" name="Flussdiagramm: Grenzstelle 16">
            <a:hlinkClick r:id="rId2" action="ppaction://hlinksldjump"/>
          </p:cNvPr>
          <p:cNvSpPr/>
          <p:nvPr/>
        </p:nvSpPr>
        <p:spPr>
          <a:xfrm>
            <a:off x="6687128" y="5273200"/>
            <a:ext cx="2576946" cy="1071418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Nicht erlaubt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000" y="254260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476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FF7B6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>
                <a:solidFill>
                  <a:srgbClr val="000000"/>
                </a:solidFill>
                <a:latin typeface="Luciole"/>
              </a:rPr>
              <a:t>Leider nicht richtig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7" name="Flussdiagramm: Grenzstelle 16">
            <a:hlinkClick r:id="" action="ppaction://hlinkshowjump?jump=previousslide"/>
          </p:cNvPr>
          <p:cNvSpPr/>
          <p:nvPr/>
        </p:nvSpPr>
        <p:spPr>
          <a:xfrm>
            <a:off x="4252883" y="3165679"/>
            <a:ext cx="3686234" cy="1273854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Probieren Sie es gleich nochmal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686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46E68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>
                <a:solidFill>
                  <a:srgbClr val="000000"/>
                </a:solidFill>
                <a:latin typeface="Luciole"/>
              </a:rPr>
              <a:t>Richtig: Nicht erlaubt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4" name="Richtungspfeil 3">
            <a:hlinkClick r:id="" action="ppaction://hlinkshowjump?jump=nextslide"/>
          </p:cNvPr>
          <p:cNvSpPr/>
          <p:nvPr/>
        </p:nvSpPr>
        <p:spPr>
          <a:xfrm>
            <a:off x="9696000" y="5286893"/>
            <a:ext cx="1800000" cy="720000"/>
          </a:xfrm>
          <a:prstGeom prst="homePlate">
            <a:avLst>
              <a:gd name="adj" fmla="val 46537"/>
            </a:avLst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Weiter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1596000" y="2333685"/>
            <a:ext cx="8104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Artikel 2 sagt: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Lisa hat die Freiheit, zu machen, was sie mag.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Luciole"/>
              </a:rPr>
              <a:t>Sie darf selber entscheiden, welche Musik sie hören möchte.</a:t>
            </a:r>
          </a:p>
        </p:txBody>
      </p:sp>
    </p:spTree>
    <p:extLst>
      <p:ext uri="{BB962C8B-B14F-4D97-AF65-F5344CB8AC3E}">
        <p14:creationId xmlns:p14="http://schemas.microsoft.com/office/powerpoint/2010/main" val="127646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2800" b="1" i="1" dirty="0">
                <a:solidFill>
                  <a:srgbClr val="000000"/>
                </a:solidFill>
                <a:latin typeface="Luciole"/>
              </a:rPr>
              <a:t>Jonas kommentiert auf Facebook ein Bild von Martin. Jonas macht sich über Martin lustig und schreibt böse Sachen</a:t>
            </a:r>
            <a:r>
              <a:rPr lang="de-DE" sz="2800" dirty="0">
                <a:solidFill>
                  <a:srgbClr val="000000"/>
                </a:solidFill>
                <a:latin typeface="Luciole"/>
              </a:rPr>
              <a:t>. </a:t>
            </a:r>
            <a:r>
              <a:rPr lang="de-DE" sz="2800" b="1" i="1" dirty="0">
                <a:solidFill>
                  <a:srgbClr val="000000"/>
                </a:solidFill>
                <a:latin typeface="Luciole"/>
              </a:rPr>
              <a:t> 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6" name="Flussdiagramm: Grenzstelle 15">
            <a:hlinkClick r:id="" action="ppaction://hlinkshowjump?jump=nextslide"/>
          </p:cNvPr>
          <p:cNvSpPr/>
          <p:nvPr/>
        </p:nvSpPr>
        <p:spPr>
          <a:xfrm>
            <a:off x="2927926" y="5273200"/>
            <a:ext cx="2576946" cy="1071418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Erlaubt</a:t>
            </a:r>
            <a:endParaRPr lang="de-DE" dirty="0"/>
          </a:p>
        </p:txBody>
      </p:sp>
      <p:sp>
        <p:nvSpPr>
          <p:cNvPr id="17" name="Flussdiagramm: Grenzstelle 16">
            <a:hlinkClick r:id="rId2" action="ppaction://hlinksldjump"/>
          </p:cNvPr>
          <p:cNvSpPr/>
          <p:nvPr/>
        </p:nvSpPr>
        <p:spPr>
          <a:xfrm>
            <a:off x="6687128" y="5273200"/>
            <a:ext cx="2576946" cy="1071418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Nicht erlaubt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000" y="254260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83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596000" y="532012"/>
            <a:ext cx="9000000" cy="1800000"/>
          </a:xfrm>
          <a:prstGeom prst="roundRect">
            <a:avLst/>
          </a:prstGeom>
          <a:solidFill>
            <a:srgbClr val="FF7B6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>
                <a:solidFill>
                  <a:srgbClr val="000000"/>
                </a:solidFill>
                <a:latin typeface="Luciole"/>
              </a:rPr>
              <a:t>Leider nicht richtig.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7" name="Flussdiagramm: Grenzstelle 16">
            <a:hlinkClick r:id="" action="ppaction://hlinkshowjump?jump=previousslide"/>
          </p:cNvPr>
          <p:cNvSpPr/>
          <p:nvPr/>
        </p:nvSpPr>
        <p:spPr>
          <a:xfrm>
            <a:off x="4252883" y="3165679"/>
            <a:ext cx="3686234" cy="1273854"/>
          </a:xfrm>
          <a:prstGeom prst="flowChartTerminator">
            <a:avLst/>
          </a:prstGeom>
          <a:solidFill>
            <a:srgbClr val="BCE4F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Luciole"/>
              </a:rPr>
              <a:t>Probieren Sie es gleich nochmal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042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 xmlns:mv="urn:schemas-microsoft-com:mac:vml">
      <p:transition spd="slow" advClick="0" advTm="500"/>
    </mc:Fallback>
  </mc:AlternateContent>
</p:sld>
</file>

<file path=ppt/theme/theme1.xml><?xml version="1.0" encoding="utf-8"?>
<a:theme xmlns:a="http://schemas.openxmlformats.org/drawingml/2006/main" name="Office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879</Words>
  <Application>Microsoft Macintosh PowerPoint</Application>
  <PresentationFormat>Breitbild</PresentationFormat>
  <Paragraphs>149</Paragraphs>
  <Slides>38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38</vt:i4>
      </vt:variant>
    </vt:vector>
  </HeadingPairs>
  <TitlesOfParts>
    <vt:vector size="43" baseType="lpstr">
      <vt:lpstr>Luciole</vt:lpstr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Tobias Schmid</dc:creator>
  <cp:lastModifiedBy>Christian Jonas Schmidt</cp:lastModifiedBy>
  <cp:revision>65</cp:revision>
  <dcterms:created xsi:type="dcterms:W3CDTF">2021-01-26T14:36:38Z</dcterms:created>
  <dcterms:modified xsi:type="dcterms:W3CDTF">2021-05-22T09:29:32Z</dcterms:modified>
</cp:coreProperties>
</file>